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1399-E490-42A9-935A-C1B7AF84FD00}" type="datetimeFigureOut">
              <a:rPr lang="id-ID" smtClean="0"/>
              <a:pPr/>
              <a:t>21/09/2011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3582-40CB-4086-8BB5-467DE19B28A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1399-E490-42A9-935A-C1B7AF84FD00}" type="datetimeFigureOut">
              <a:rPr lang="id-ID" smtClean="0"/>
              <a:pPr/>
              <a:t>21/09/2011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3582-40CB-4086-8BB5-467DE19B28A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1399-E490-42A9-935A-C1B7AF84FD00}" type="datetimeFigureOut">
              <a:rPr lang="id-ID" smtClean="0"/>
              <a:pPr/>
              <a:t>21/09/2011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3582-40CB-4086-8BB5-467DE19B28A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1399-E490-42A9-935A-C1B7AF84FD00}" type="datetimeFigureOut">
              <a:rPr lang="id-ID" smtClean="0"/>
              <a:pPr/>
              <a:t>21/09/2011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3582-40CB-4086-8BB5-467DE19B28A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1399-E490-42A9-935A-C1B7AF84FD00}" type="datetimeFigureOut">
              <a:rPr lang="id-ID" smtClean="0"/>
              <a:pPr/>
              <a:t>21/09/2011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3582-40CB-4086-8BB5-467DE19B28A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1399-E490-42A9-935A-C1B7AF84FD00}" type="datetimeFigureOut">
              <a:rPr lang="id-ID" smtClean="0"/>
              <a:pPr/>
              <a:t>21/09/2011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3582-40CB-4086-8BB5-467DE19B28A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1399-E490-42A9-935A-C1B7AF84FD00}" type="datetimeFigureOut">
              <a:rPr lang="id-ID" smtClean="0"/>
              <a:pPr/>
              <a:t>21/09/2011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3582-40CB-4086-8BB5-467DE19B28A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1399-E490-42A9-935A-C1B7AF84FD00}" type="datetimeFigureOut">
              <a:rPr lang="id-ID" smtClean="0"/>
              <a:pPr/>
              <a:t>21/09/2011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3582-40CB-4086-8BB5-467DE19B28A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1399-E490-42A9-935A-C1B7AF84FD00}" type="datetimeFigureOut">
              <a:rPr lang="id-ID" smtClean="0"/>
              <a:pPr/>
              <a:t>21/09/2011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3582-40CB-4086-8BB5-467DE19B28A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1399-E490-42A9-935A-C1B7AF84FD00}" type="datetimeFigureOut">
              <a:rPr lang="id-ID" smtClean="0"/>
              <a:pPr/>
              <a:t>21/09/2011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3582-40CB-4086-8BB5-467DE19B28A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1399-E490-42A9-935A-C1B7AF84FD00}" type="datetimeFigureOut">
              <a:rPr lang="id-ID" smtClean="0"/>
              <a:pPr/>
              <a:t>21/09/2011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3582-40CB-4086-8BB5-467DE19B28A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C1399-E490-42A9-935A-C1B7AF84FD00}" type="datetimeFigureOut">
              <a:rPr lang="id-ID" smtClean="0"/>
              <a:pPr/>
              <a:t>21/09/2011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C3582-40CB-4086-8BB5-467DE19B28A3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id-ID" b="1" dirty="0" smtClean="0">
                <a:solidFill>
                  <a:srgbClr val="0000FF"/>
                </a:solidFill>
              </a:rPr>
              <a:t>NATURAL TOURISM, ECO-TOURISM, AND SUSTAINABLE TOURISM</a:t>
            </a:r>
            <a:endParaRPr lang="id-ID" b="1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229200"/>
            <a:ext cx="6400800" cy="1201688"/>
          </a:xfrm>
        </p:spPr>
        <p:txBody>
          <a:bodyPr>
            <a:normAutofit fontScale="77500" lnSpcReduction="20000"/>
          </a:bodyPr>
          <a:lstStyle/>
          <a:p>
            <a:r>
              <a:rPr lang="id-ID" b="1" dirty="0" smtClean="0">
                <a:solidFill>
                  <a:srgbClr val="0000FF"/>
                </a:solidFill>
              </a:rPr>
              <a:t>Nuva, SP, M.Sc</a:t>
            </a:r>
          </a:p>
          <a:p>
            <a:r>
              <a:rPr lang="id-ID" b="1" dirty="0" smtClean="0">
                <a:solidFill>
                  <a:srgbClr val="0000FF"/>
                </a:solidFill>
              </a:rPr>
              <a:t>Nia Kurniawati Hidayat, SP</a:t>
            </a:r>
          </a:p>
          <a:p>
            <a:r>
              <a:rPr lang="id-ID" b="1" dirty="0" smtClean="0">
                <a:solidFill>
                  <a:srgbClr val="0000FF"/>
                </a:solidFill>
              </a:rPr>
              <a:t>Osmaleli, SE</a:t>
            </a:r>
            <a:endParaRPr lang="id-ID" b="1" dirty="0">
              <a:solidFill>
                <a:srgbClr val="0000FF"/>
              </a:solidFill>
            </a:endParaRPr>
          </a:p>
        </p:txBody>
      </p:sp>
      <p:pic>
        <p:nvPicPr>
          <p:cNvPr id="4" name="Picture 4" descr="http://www.thaicrmsoftware.com/wp-content/uploads/2010/07/sustainable_touris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348880"/>
            <a:ext cx="2520280" cy="2664296"/>
          </a:xfrm>
          <a:prstGeom prst="rect">
            <a:avLst/>
          </a:prstGeom>
          <a:noFill/>
        </p:spPr>
      </p:pic>
      <p:pic>
        <p:nvPicPr>
          <p:cNvPr id="3077" name="Picture 5" descr="C:\Program Files\Microsoft Office\MEDIA\CAGCAT10\j015800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087214" y="3087215"/>
            <a:ext cx="6858000" cy="6835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id-ID" b="1" dirty="0" smtClean="0">
                <a:solidFill>
                  <a:srgbClr val="0000FF"/>
                </a:solidFill>
              </a:rPr>
              <a:t>NATURAL TOURISM vs ECOTOURISM</a:t>
            </a:r>
            <a:endParaRPr lang="id-ID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 smtClean="0"/>
          </a:p>
          <a:p>
            <a:endParaRPr lang="id-ID" dirty="0"/>
          </a:p>
        </p:txBody>
      </p:sp>
      <p:pic>
        <p:nvPicPr>
          <p:cNvPr id="4" name="Picture 2" descr="animated student asking a question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725144"/>
            <a:ext cx="3513002" cy="1779748"/>
          </a:xfrm>
          <a:prstGeom prst="rect">
            <a:avLst/>
          </a:prstGeom>
          <a:noFill/>
        </p:spPr>
      </p:pic>
      <p:pic>
        <p:nvPicPr>
          <p:cNvPr id="3074" name="Picture 2" descr="http://assets.kompas.com/data/photo/2010/09/11/2021091620X3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772816"/>
            <a:ext cx="3816424" cy="2304255"/>
          </a:xfrm>
          <a:prstGeom prst="rect">
            <a:avLst/>
          </a:prstGeom>
          <a:noFill/>
        </p:spPr>
      </p:pic>
      <p:pic>
        <p:nvPicPr>
          <p:cNvPr id="3076" name="Picture 4" descr="http://api.ning.com/files/ACBOef04pytooIZrwGkAaB2dowxYiVP8zyO1-aVENbNbVcOJt6tLG3YpAZIX-vvyygVhZcsldAbuem*gRjAm8KSUV*8N*VZK/ResizeofP61101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1628800"/>
            <a:ext cx="3555870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id-ID" b="1" dirty="0" smtClean="0">
                <a:solidFill>
                  <a:srgbClr val="0000FF"/>
                </a:solidFill>
              </a:rPr>
              <a:t>THE DIFFERENCIES</a:t>
            </a:r>
            <a:endParaRPr lang="id-ID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8531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b="1" dirty="0" smtClean="0">
                <a:solidFill>
                  <a:srgbClr val="0000CC"/>
                </a:solidFill>
              </a:rPr>
              <a:t>Natural tourism (wisata alam) </a:t>
            </a:r>
            <a:r>
              <a:rPr lang="id-ID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</a:t>
            </a:r>
            <a:r>
              <a:rPr lang="id-ID" dirty="0" smtClean="0">
                <a:sym typeface="Wingdings" pitchFamily="2" charset="2"/>
              </a:rPr>
              <a:t> kegiatan per-jalanan atau sebagian dari kegiatan tersebut yang dilakukan secara sukarela serta bersifat sementara untuk menikmati gejala keunikan dan keindahan alam</a:t>
            </a:r>
            <a:endParaRPr lang="id-ID" dirty="0" smtClean="0">
              <a:sym typeface="Wingdings" pitchFamily="2" charset="2"/>
            </a:endParaRPr>
          </a:p>
          <a:p>
            <a:pPr>
              <a:buNone/>
            </a:pPr>
            <a:endParaRPr lang="id-ID" dirty="0" smtClean="0">
              <a:sym typeface="Wingdings" pitchFamily="2" charset="2"/>
            </a:endParaRPr>
          </a:p>
          <a:p>
            <a:pPr marL="0" indent="0" algn="just">
              <a:buNone/>
            </a:pPr>
            <a:r>
              <a:rPr lang="id-ID" b="1" dirty="0" smtClean="0">
                <a:solidFill>
                  <a:srgbClr val="0000CC"/>
                </a:solidFill>
                <a:sym typeface="Wingdings" pitchFamily="2" charset="2"/>
              </a:rPr>
              <a:t>Ecotourism (ecological tourism) </a:t>
            </a:r>
            <a:r>
              <a:rPr lang="id-ID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</a:t>
            </a:r>
            <a:r>
              <a:rPr lang="id-ID" dirty="0" smtClean="0">
                <a:sym typeface="Wingdings" pitchFamily="2" charset="2"/>
              </a:rPr>
              <a:t> perjalanan </a:t>
            </a:r>
            <a:r>
              <a:rPr lang="id-ID" dirty="0" smtClean="0">
                <a:sym typeface="Wingdings" pitchFamily="2" charset="2"/>
              </a:rPr>
              <a:t>dan kunjungan ke lingkungan alam </a:t>
            </a:r>
            <a:r>
              <a:rPr lang="id-ID" dirty="0" smtClean="0">
                <a:sym typeface="Wingdings" pitchFamily="2" charset="2"/>
              </a:rPr>
              <a:t>yang </a:t>
            </a:r>
            <a:r>
              <a:rPr lang="id-ID" dirty="0" smtClean="0">
                <a:sym typeface="Wingdings" pitchFamily="2" charset="2"/>
              </a:rPr>
              <a:t>dilakukan secara bertanggung jawab untuk menikmati dan menghargai alam, serta segala bentuk budaya yang menyertainya, dan keterlibatan aktif sosio ekonomi masyarakat setempat (IUCN’s Ecotourism </a:t>
            </a:r>
            <a:r>
              <a:rPr lang="id-ID" dirty="0" smtClean="0">
                <a:sym typeface="Wingdings" pitchFamily="2" charset="2"/>
              </a:rPr>
              <a:t>Programme)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id-ID" b="1" dirty="0" smtClean="0">
                <a:solidFill>
                  <a:srgbClr val="0000FF"/>
                </a:solidFill>
              </a:rPr>
              <a:t>PRINSIP ECOTOURISM</a:t>
            </a:r>
            <a:endParaRPr lang="id-ID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d-ID" sz="2400" dirty="0" smtClean="0"/>
              <a:t>	Prinsip </a:t>
            </a:r>
            <a:r>
              <a:rPr lang="id-ID" sz="2400" dirty="0" smtClean="0"/>
              <a:t>utama  ekowisata, yaitu :</a:t>
            </a:r>
          </a:p>
          <a:p>
            <a:pPr lvl="0"/>
            <a:r>
              <a:rPr lang="id-ID" sz="2400" dirty="0" smtClean="0">
                <a:solidFill>
                  <a:srgbClr val="0000CC"/>
                </a:solidFill>
              </a:rPr>
              <a:t>Lingkungan</a:t>
            </a:r>
            <a:r>
              <a:rPr lang="id-ID" sz="2400" dirty="0" smtClean="0"/>
              <a:t> </a:t>
            </a:r>
            <a:r>
              <a:rPr lang="id-ID" sz="2400" dirty="0" smtClean="0">
                <a:sym typeface="Wingdings" pitchFamily="2" charset="2"/>
              </a:rPr>
              <a:t> </a:t>
            </a:r>
            <a:r>
              <a:rPr lang="id-ID" sz="2400" dirty="0" smtClean="0"/>
              <a:t>bertumpu </a:t>
            </a:r>
            <a:r>
              <a:rPr lang="id-ID" sz="2400" dirty="0" smtClean="0"/>
              <a:t>pada  lingkungan alam, budaya yang relatif </a:t>
            </a:r>
            <a:r>
              <a:rPr lang="id-ID" sz="2400" dirty="0" smtClean="0"/>
              <a:t>masih asli</a:t>
            </a:r>
            <a:endParaRPr lang="id-ID" sz="2400" dirty="0" smtClean="0"/>
          </a:p>
          <a:p>
            <a:pPr lvl="0"/>
            <a:r>
              <a:rPr lang="id-ID" sz="2400" dirty="0" smtClean="0">
                <a:solidFill>
                  <a:srgbClr val="0000CC"/>
                </a:solidFill>
              </a:rPr>
              <a:t>Masyarakat</a:t>
            </a:r>
            <a:r>
              <a:rPr lang="id-ID" sz="2400" dirty="0" smtClean="0"/>
              <a:t> </a:t>
            </a:r>
            <a:r>
              <a:rPr lang="id-ID" sz="2400" dirty="0" smtClean="0">
                <a:sym typeface="Wingdings" pitchFamily="2" charset="2"/>
              </a:rPr>
              <a:t> </a:t>
            </a:r>
            <a:r>
              <a:rPr lang="id-ID" sz="2400" dirty="0" smtClean="0"/>
              <a:t>memberikan </a:t>
            </a:r>
            <a:r>
              <a:rPr lang="id-ID" sz="2400" dirty="0" smtClean="0"/>
              <a:t>manfaat  ekologi, sosial, dan ekonomi  langsung kepada masyarakat. </a:t>
            </a:r>
          </a:p>
          <a:p>
            <a:pPr lvl="0"/>
            <a:r>
              <a:rPr lang="id-ID" sz="2400" dirty="0" smtClean="0">
                <a:solidFill>
                  <a:srgbClr val="0000CC"/>
                </a:solidFill>
              </a:rPr>
              <a:t>Pendidikan dan </a:t>
            </a:r>
            <a:r>
              <a:rPr lang="id-ID" sz="2400" dirty="0" smtClean="0">
                <a:solidFill>
                  <a:srgbClr val="0000CC"/>
                </a:solidFill>
              </a:rPr>
              <a:t>pengalaman</a:t>
            </a:r>
            <a:r>
              <a:rPr lang="id-ID" sz="2400" dirty="0" smtClean="0"/>
              <a:t> </a:t>
            </a:r>
            <a:r>
              <a:rPr lang="id-ID" sz="2400" dirty="0" smtClean="0">
                <a:sym typeface="Wingdings" pitchFamily="2" charset="2"/>
              </a:rPr>
              <a:t></a:t>
            </a:r>
            <a:r>
              <a:rPr lang="id-ID" sz="2400" i="1" dirty="0" smtClean="0">
                <a:sym typeface="Wingdings" pitchFamily="2" charset="2"/>
              </a:rPr>
              <a:t> </a:t>
            </a:r>
            <a:r>
              <a:rPr lang="id-ID" sz="2400" dirty="0" smtClean="0"/>
              <a:t>bisa </a:t>
            </a:r>
            <a:r>
              <a:rPr lang="id-ID" sz="2400" dirty="0" smtClean="0"/>
              <a:t>meningkatkan  pemahaman  akan lingkungan alam dan budaya, dengan adanya pengalaman yang dimiliki. </a:t>
            </a:r>
          </a:p>
          <a:p>
            <a:pPr lvl="0"/>
            <a:r>
              <a:rPr lang="id-ID" sz="2400" dirty="0" smtClean="0">
                <a:solidFill>
                  <a:srgbClr val="0000CC"/>
                </a:solidFill>
              </a:rPr>
              <a:t>Berkelanjutan</a:t>
            </a:r>
            <a:r>
              <a:rPr lang="id-ID" sz="2400" dirty="0" smtClean="0"/>
              <a:t> </a:t>
            </a:r>
            <a:r>
              <a:rPr lang="id-ID" sz="2400" dirty="0" smtClean="0">
                <a:sym typeface="Wingdings" pitchFamily="2" charset="2"/>
              </a:rPr>
              <a:t> </a:t>
            </a:r>
            <a:r>
              <a:rPr lang="id-ID" sz="2400" dirty="0" smtClean="0"/>
              <a:t>memberikan  </a:t>
            </a:r>
            <a:r>
              <a:rPr lang="id-ID" sz="2400" dirty="0" smtClean="0"/>
              <a:t>sumbangan positif bagi keberlanjutan ekologi lingkungan. </a:t>
            </a:r>
          </a:p>
          <a:p>
            <a:pPr lvl="0"/>
            <a:r>
              <a:rPr lang="id-ID" sz="2400" dirty="0" smtClean="0">
                <a:solidFill>
                  <a:srgbClr val="0000CC"/>
                </a:solidFill>
              </a:rPr>
              <a:t>Manajemen</a:t>
            </a:r>
            <a:r>
              <a:rPr lang="id-ID" sz="2400" dirty="0" smtClean="0"/>
              <a:t> </a:t>
            </a:r>
            <a:r>
              <a:rPr lang="id-ID" sz="2400" dirty="0" smtClean="0">
                <a:sym typeface="Wingdings" pitchFamily="2" charset="2"/>
              </a:rPr>
              <a:t></a:t>
            </a:r>
            <a:r>
              <a:rPr lang="id-ID" sz="2400" dirty="0" smtClean="0"/>
              <a:t> </a:t>
            </a:r>
            <a:r>
              <a:rPr lang="id-ID" sz="2400" i="1" dirty="0" smtClean="0"/>
              <a:t>ecotourism</a:t>
            </a:r>
            <a:r>
              <a:rPr lang="id-ID" sz="2400" dirty="0" smtClean="0"/>
              <a:t> harus dikelola secara baik dan menjamin </a:t>
            </a:r>
            <a:r>
              <a:rPr lang="id-ID" sz="2400" i="1" dirty="0" smtClean="0"/>
              <a:t>sustainability</a:t>
            </a:r>
            <a:r>
              <a:rPr lang="id-ID" sz="2400" dirty="0" smtClean="0"/>
              <a:t> lingkungan alam dan budaya  yang bertujuan untuk peningkatan  kesejahteraan.    </a:t>
            </a:r>
          </a:p>
          <a:p>
            <a:endParaRPr lang="id-ID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id-ID" b="1" dirty="0" smtClean="0">
                <a:solidFill>
                  <a:srgbClr val="0000FF"/>
                </a:solidFill>
              </a:rPr>
              <a:t>SUSTAINABLE TOURISM</a:t>
            </a:r>
            <a:endParaRPr lang="id-ID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8784976" cy="4525963"/>
          </a:xfrm>
        </p:spPr>
        <p:txBody>
          <a:bodyPr>
            <a:normAutofit/>
          </a:bodyPr>
          <a:lstStyle/>
          <a:p>
            <a:r>
              <a:rPr lang="id-ID" dirty="0" smtClean="0"/>
              <a:t> S</a:t>
            </a:r>
            <a:r>
              <a:rPr lang="id-ID" dirty="0" smtClean="0"/>
              <a:t>ustainable tourism</a:t>
            </a:r>
            <a:r>
              <a:rPr lang="id-ID" dirty="0" smtClean="0"/>
              <a:t> </a:t>
            </a:r>
            <a:r>
              <a:rPr lang="id-ID" dirty="0" smtClean="0">
                <a:sym typeface="Wingdings" pitchFamily="2" charset="2"/>
              </a:rPr>
              <a:t>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setiap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bentuk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aktifitas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wisata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menekankan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pada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preservasi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sumberdaya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alam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budaya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sosial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dalam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sym typeface="Wingdings" pitchFamily="2" charset="2"/>
              </a:rPr>
              <a:t>jangka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sym typeface="Wingdings" pitchFamily="2" charset="2"/>
              </a:rPr>
              <a:t>panjang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berkontribusi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secara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positif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terhadap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pembangunan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ekonomi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kesejahteraan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masyarakat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tinggal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bekerja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berwisata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</a:t>
            </a:r>
            <a:r>
              <a:rPr lang="en-US" dirty="0" smtClean="0">
                <a:sym typeface="Wingdings" pitchFamily="2" charset="2"/>
              </a:rPr>
              <a:t> area </a:t>
            </a:r>
            <a:r>
              <a:rPr lang="en-US" dirty="0" err="1" smtClean="0">
                <a:sym typeface="Wingdings" pitchFamily="2" charset="2"/>
              </a:rPr>
              <a:t>tsb</a:t>
            </a:r>
            <a:r>
              <a:rPr lang="id-ID" dirty="0" smtClean="0">
                <a:sym typeface="Wingdings" pitchFamily="2" charset="2"/>
              </a:rPr>
              <a:t> dengan tetap memperhatikan kebutuhan wisatawan</a:t>
            </a:r>
            <a:r>
              <a:rPr lang="en-US" dirty="0" smtClean="0">
                <a:sym typeface="Wingdings" pitchFamily="2" charset="2"/>
              </a:rPr>
              <a:t>.</a:t>
            </a:r>
            <a:endParaRPr lang="id-ID" dirty="0"/>
          </a:p>
        </p:txBody>
      </p:sp>
      <p:pic>
        <p:nvPicPr>
          <p:cNvPr id="1026" name="Picture 2" descr="http://4.bp.blogspot.com/_Hq7k7sIQQ3w/SmYroR96UpI/AAAAAAAABwk/D1EEr4rJf7Q/s400/Sustainable-Developme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797152"/>
            <a:ext cx="3035829" cy="2276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rgbClr val="0000CC"/>
                </a:solidFill>
              </a:rPr>
              <a:t>TUGAS PRAKTIKUM 4</a:t>
            </a:r>
            <a:endParaRPr lang="id-ID" b="1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d-ID" dirty="0" smtClean="0"/>
              <a:t>Video Wisata</a:t>
            </a:r>
          </a:p>
          <a:p>
            <a:pPr marL="514350" indent="-514350">
              <a:buAutoNum type="arabicPeriod"/>
            </a:pPr>
            <a:r>
              <a:rPr lang="id-ID" dirty="0" smtClean="0"/>
              <a:t>Sampaikan pendapat anda di kelas</a:t>
            </a:r>
          </a:p>
          <a:p>
            <a:pPr marL="514350" indent="-514350">
              <a:buAutoNum type="arabicPeriod"/>
            </a:pPr>
            <a:r>
              <a:rPr lang="id-ID" dirty="0" smtClean="0"/>
              <a:t>Buat essay mengenai konsep pengembangan wisata berkelanjutan di daerah anda</a:t>
            </a:r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121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NATURAL TOURISM, ECO-TOURISM, AND SUSTAINABLE TOURISM</vt:lpstr>
      <vt:lpstr>NATURAL TOURISM vs ECOTOURISM</vt:lpstr>
      <vt:lpstr>THE DIFFERENCIES</vt:lpstr>
      <vt:lpstr>PRINSIP ECOTOURISM</vt:lpstr>
      <vt:lpstr>SUSTAINABLE TOURISM</vt:lpstr>
      <vt:lpstr>TUGAS PRAKTIKUM 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NATURAL TOURISM, ECO-TOURISM, AND SUSTAINABLE TOURISM</dc:title>
  <dc:creator>user</dc:creator>
  <cp:lastModifiedBy>user</cp:lastModifiedBy>
  <cp:revision>4</cp:revision>
  <dcterms:created xsi:type="dcterms:W3CDTF">2011-09-20T08:38:51Z</dcterms:created>
  <dcterms:modified xsi:type="dcterms:W3CDTF">2011-09-21T02:55:43Z</dcterms:modified>
</cp:coreProperties>
</file>